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0" r:id="rId3"/>
    <p:sldId id="334" r:id="rId4"/>
    <p:sldId id="343" r:id="rId5"/>
    <p:sldId id="325" r:id="rId6"/>
    <p:sldId id="344" r:id="rId7"/>
    <p:sldId id="347" r:id="rId8"/>
    <p:sldId id="349" r:id="rId9"/>
    <p:sldId id="333" r:id="rId10"/>
    <p:sldId id="303" r:id="rId11"/>
    <p:sldId id="300" r:id="rId12"/>
    <p:sldId id="317" r:id="rId13"/>
    <p:sldId id="323" r:id="rId14"/>
    <p:sldId id="322" r:id="rId15"/>
    <p:sldId id="319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2B4A556-C1B3-42FA-913D-35B03D27E2DD}">
          <p14:sldIdLst>
            <p14:sldId id="257"/>
            <p14:sldId id="270"/>
            <p14:sldId id="334"/>
            <p14:sldId id="343"/>
            <p14:sldId id="325"/>
            <p14:sldId id="344"/>
            <p14:sldId id="347"/>
            <p14:sldId id="349"/>
            <p14:sldId id="333"/>
            <p14:sldId id="303"/>
            <p14:sldId id="300"/>
            <p14:sldId id="317"/>
            <p14:sldId id="323"/>
            <p14:sldId id="322"/>
          </p14:sldIdLst>
        </p14:section>
        <p14:section name="Раздел без заголовка" id="{3F121D83-1236-4DBE-8BFF-31FBA13435B0}">
          <p14:sldIdLst>
            <p14:sldId id="319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4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38129569527736"/>
          <c:y val="0"/>
          <c:w val="0.72342502879796977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5"/>
              <c:tx>
                <c:rich>
                  <a:bodyPr/>
                  <a:lstStyle/>
                  <a:p>
                    <a:r>
                      <a:rPr lang="ru-RU" dirty="0" smtClean="0"/>
                      <a:t>Информационно-аналитическая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0.6383</cdr:x>
      <cdr:y>0.03077</cdr:y>
    </cdr:from>
    <cdr:to>
      <cdr:x>0.96809</cdr:x>
      <cdr:y>0.29577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4962781" y="157314"/>
          <a:ext cx="2564117" cy="135483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4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Мотивационно</a:t>
          </a:r>
        </a:p>
        <a:p xmlns:a="http://schemas.openxmlformats.org/drawingml/2006/main">
          <a:pPr algn="ctr"/>
          <a:r>
            <a:rPr lang="en-US" sz="16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</a:t>
          </a:r>
          <a:r>
            <a:rPr lang="ru-RU" sz="16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целевая</a:t>
          </a:r>
          <a:endParaRPr lang="ru-RU" sz="16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0.07549</cdr:x>
      <cdr:y>0.03521</cdr:y>
    </cdr:from>
    <cdr:to>
      <cdr:x>0.44595</cdr:x>
      <cdr:y>0.28234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576064" y="187618"/>
          <a:ext cx="2826973" cy="1316855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>
            <a:defRPr sz="18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 sz="1600" b="1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 xmlns:a="http://schemas.openxmlformats.org/drawingml/2006/main">
          <a:pPr algn="ctr" rtl="0">
            <a:defRPr sz="18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Информационно-аналитическая</a:t>
          </a:r>
          <a:endParaRPr lang="en-US" sz="16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0.01887</cdr:x>
      <cdr:y>0.46154</cdr:y>
    </cdr:from>
    <cdr:to>
      <cdr:x>0.31489</cdr:x>
      <cdr:y>0.75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44017" y="2459358"/>
          <a:ext cx="2258904" cy="153708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4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Контрольно-диагностическая</a:t>
          </a:r>
          <a:endParaRPr lang="ru-RU" sz="16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0.75018</cdr:x>
      <cdr:y>0.44728</cdr:y>
    </cdr:from>
    <cdr:to>
      <cdr:x>1</cdr:x>
      <cdr:y>0.70815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5724610" y="2383380"/>
          <a:ext cx="1906372" cy="139007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Планово-прогностическая</a:t>
          </a:r>
          <a:endParaRPr lang="ru-RU" sz="16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0.31587</cdr:x>
      <cdr:y>0.79786</cdr:y>
    </cdr:from>
    <cdr:to>
      <cdr:x>0.70283</cdr:x>
      <cdr:y>1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2615682" y="4251471"/>
          <a:ext cx="3204384" cy="1077121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>
            <a:lnSpc>
              <a:spcPct val="80000"/>
            </a:lnSpc>
          </a:pPr>
          <a:endParaRPr lang="ru-RU" sz="1400" b="1" dirty="0" smtClean="0">
            <a:solidFill>
              <a:schemeClr val="tx1"/>
            </a:solidFill>
          </a:endParaRPr>
        </a:p>
        <a:p xmlns:a="http://schemas.openxmlformats.org/drawingml/2006/main">
          <a:pPr algn="ctr">
            <a:lnSpc>
              <a:spcPct val="80000"/>
            </a:lnSpc>
          </a:pPr>
          <a:r>
            <a:rPr lang="ru-RU" sz="16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Организационно-исполнительская</a:t>
          </a:r>
          <a:endParaRPr lang="ru-RU" sz="16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0.81501</cdr:x>
      <cdr:y>0.29715</cdr:y>
    </cdr:from>
    <cdr:to>
      <cdr:x>0.81501</cdr:x>
      <cdr:y>0.4507</cdr:y>
    </cdr:to>
    <cdr:cxnSp macro="">
      <cdr:nvCxnSpPr>
        <cdr:cNvPr id="8" name="Скругленная соединительная линия 7"/>
        <cdr:cNvCxnSpPr/>
      </cdr:nvCxnSpPr>
      <cdr:spPr>
        <a:xfrm xmlns:a="http://schemas.openxmlformats.org/drawingml/2006/main" rot="16200000" flipH="1">
          <a:off x="5944169" y="1911720"/>
          <a:ext cx="785073" cy="2"/>
        </a:xfrm>
        <a:prstGeom xmlns:a="http://schemas.openxmlformats.org/drawingml/2006/main" prst="curvedConnector3">
          <a:avLst>
            <a:gd name="adj1" fmla="val 50000"/>
          </a:avLst>
        </a:prstGeom>
        <a:ln xmlns:a="http://schemas.openxmlformats.org/drawingml/2006/main" w="38100">
          <a:headEnd type="arrow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0.23591</cdr:x>
      <cdr:y>0.28234</cdr:y>
    </cdr:from>
    <cdr:to>
      <cdr:x>0.23591</cdr:x>
      <cdr:y>0.49108</cdr:y>
    </cdr:to>
    <cdr:cxnSp macro="">
      <cdr:nvCxnSpPr>
        <cdr:cNvPr id="16" name="Скругленная соединительная линия 15"/>
        <cdr:cNvCxnSpPr/>
      </cdr:nvCxnSpPr>
      <cdr:spPr>
        <a:xfrm xmlns:a="http://schemas.openxmlformats.org/drawingml/2006/main" rot="16200000" flipH="1">
          <a:off x="1244055" y="2060618"/>
          <a:ext cx="1112290" cy="0"/>
        </a:xfrm>
        <a:prstGeom xmlns:a="http://schemas.openxmlformats.org/drawingml/2006/main" prst="curvedConnector3">
          <a:avLst/>
        </a:prstGeom>
        <a:ln xmlns:a="http://schemas.openxmlformats.org/drawingml/2006/main" w="38100">
          <a:headEnd type="arrow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0.44455</cdr:x>
      <cdr:y>0.11268</cdr:y>
    </cdr:from>
    <cdr:to>
      <cdr:x>0.63904</cdr:x>
      <cdr:y>0.11516</cdr:y>
    </cdr:to>
    <cdr:cxnSp macro="">
      <cdr:nvCxnSpPr>
        <cdr:cNvPr id="24" name="Скругленная соединительная линия 23"/>
        <cdr:cNvCxnSpPr/>
      </cdr:nvCxnSpPr>
      <cdr:spPr>
        <a:xfrm xmlns:a="http://schemas.openxmlformats.org/drawingml/2006/main">
          <a:off x="3456384" y="576064"/>
          <a:ext cx="1512168" cy="12700"/>
        </a:xfrm>
        <a:prstGeom xmlns:a="http://schemas.openxmlformats.org/drawingml/2006/main" prst="curvedConnector3">
          <a:avLst>
            <a:gd name="adj1" fmla="val 50000"/>
          </a:avLst>
        </a:prstGeom>
        <a:ln xmlns:a="http://schemas.openxmlformats.org/drawingml/2006/main" w="38100">
          <a:headEnd type="arrow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0.27154</cdr:x>
      <cdr:y>0.70776</cdr:y>
    </cdr:from>
    <cdr:to>
      <cdr:x>0.36789</cdr:x>
      <cdr:y>0.84507</cdr:y>
    </cdr:to>
    <cdr:cxnSp macro="">
      <cdr:nvCxnSpPr>
        <cdr:cNvPr id="68" name="Прямая со стрелкой 67"/>
        <cdr:cNvCxnSpPr>
          <a:stCxn xmlns:a="http://schemas.openxmlformats.org/drawingml/2006/main" id="4" idx="5"/>
        </cdr:cNvCxnSpPr>
      </cdr:nvCxnSpPr>
      <cdr:spPr>
        <a:xfrm xmlns:a="http://schemas.openxmlformats.org/drawingml/2006/main">
          <a:off x="2072112" y="3771343"/>
          <a:ext cx="735250" cy="731690"/>
        </a:xfrm>
        <a:prstGeom xmlns:a="http://schemas.openxmlformats.org/drawingml/2006/main" prst="straightConnector1">
          <a:avLst/>
        </a:prstGeom>
        <a:ln xmlns:a="http://schemas.openxmlformats.org/drawingml/2006/main" w="38100">
          <a:headEnd type="arrow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0.52999</cdr:x>
      <cdr:y>0.72297</cdr:y>
    </cdr:from>
    <cdr:to>
      <cdr:x>0.53925</cdr:x>
      <cdr:y>0.80801</cdr:y>
    </cdr:to>
    <cdr:cxnSp macro="">
      <cdr:nvCxnSpPr>
        <cdr:cNvPr id="79" name="Прямая со стрелкой 78"/>
        <cdr:cNvCxnSpPr/>
      </cdr:nvCxnSpPr>
      <cdr:spPr>
        <a:xfrm xmlns:a="http://schemas.openxmlformats.org/drawingml/2006/main">
          <a:off x="4388806" y="3852428"/>
          <a:ext cx="76682" cy="453144"/>
        </a:xfrm>
        <a:prstGeom xmlns:a="http://schemas.openxmlformats.org/drawingml/2006/main" prst="straightConnector1">
          <a:avLst/>
        </a:prstGeom>
        <a:ln xmlns:a="http://schemas.openxmlformats.org/drawingml/2006/main" w="28575">
          <a:headEnd type="arrow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0.70435</cdr:x>
      <cdr:y>0.5473</cdr:y>
    </cdr:from>
    <cdr:to>
      <cdr:x>0.75018</cdr:x>
      <cdr:y>0.57772</cdr:y>
    </cdr:to>
    <cdr:cxnSp macro="">
      <cdr:nvCxnSpPr>
        <cdr:cNvPr id="81" name="Прямая со стрелкой 80"/>
        <cdr:cNvCxnSpPr>
          <a:endCxn xmlns:a="http://schemas.openxmlformats.org/drawingml/2006/main" id="5" idx="2"/>
        </cdr:cNvCxnSpPr>
      </cdr:nvCxnSpPr>
      <cdr:spPr>
        <a:xfrm xmlns:a="http://schemas.openxmlformats.org/drawingml/2006/main">
          <a:off x="5374882" y="2916346"/>
          <a:ext cx="349728" cy="162069"/>
        </a:xfrm>
        <a:prstGeom xmlns:a="http://schemas.openxmlformats.org/drawingml/2006/main" prst="straightConnector1">
          <a:avLst/>
        </a:prstGeom>
        <a:ln xmlns:a="http://schemas.openxmlformats.org/drawingml/2006/main" w="28575">
          <a:headEnd type="arrow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0.70435</cdr:x>
      <cdr:y>0.69014</cdr:y>
    </cdr:from>
    <cdr:to>
      <cdr:x>0.79649</cdr:x>
      <cdr:y>0.85915</cdr:y>
    </cdr:to>
    <cdr:cxnSp macro="">
      <cdr:nvCxnSpPr>
        <cdr:cNvPr id="84" name="Прямая со стрелкой 83"/>
        <cdr:cNvCxnSpPr/>
      </cdr:nvCxnSpPr>
      <cdr:spPr>
        <a:xfrm xmlns:a="http://schemas.openxmlformats.org/drawingml/2006/main" flipV="1">
          <a:off x="5476339" y="3528392"/>
          <a:ext cx="716349" cy="864096"/>
        </a:xfrm>
        <a:prstGeom xmlns:a="http://schemas.openxmlformats.org/drawingml/2006/main" prst="straightConnector1">
          <a:avLst/>
        </a:prstGeom>
        <a:ln xmlns:a="http://schemas.openxmlformats.org/drawingml/2006/main" w="38100">
          <a:headEnd type="arrow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0.3612</cdr:x>
      <cdr:y>0.25352</cdr:y>
    </cdr:from>
    <cdr:to>
      <cdr:x>0.40576</cdr:x>
      <cdr:y>0.31895</cdr:y>
    </cdr:to>
    <cdr:cxnSp macro="">
      <cdr:nvCxnSpPr>
        <cdr:cNvPr id="88" name="Прямая со стрелкой 87"/>
        <cdr:cNvCxnSpPr/>
      </cdr:nvCxnSpPr>
      <cdr:spPr>
        <a:xfrm xmlns:a="http://schemas.openxmlformats.org/drawingml/2006/main">
          <a:off x="2756311" y="1350905"/>
          <a:ext cx="340033" cy="348656"/>
        </a:xfrm>
        <a:prstGeom xmlns:a="http://schemas.openxmlformats.org/drawingml/2006/main" prst="straightConnector1">
          <a:avLst/>
        </a:prstGeom>
        <a:ln xmlns:a="http://schemas.openxmlformats.org/drawingml/2006/main" w="28575">
          <a:headEnd type="arrow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F8CF572-0A1B-47FA-B0EC-DEBB3B33DED5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A60EEDD-6C1B-4B7B-8E1D-6C84DD7A3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F572-0A1B-47FA-B0EC-DEBB3B33DED5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EEDD-6C1B-4B7B-8E1D-6C84DD7A3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F572-0A1B-47FA-B0EC-DEBB3B33DED5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EEDD-6C1B-4B7B-8E1D-6C84DD7A3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F572-0A1B-47FA-B0EC-DEBB3B33DED5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EEDD-6C1B-4B7B-8E1D-6C84DD7A3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F572-0A1B-47FA-B0EC-DEBB3B33DED5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EEDD-6C1B-4B7B-8E1D-6C84DD7A3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F572-0A1B-47FA-B0EC-DEBB3B33DED5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EEDD-6C1B-4B7B-8E1D-6C84DD7A3A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F572-0A1B-47FA-B0EC-DEBB3B33DED5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EEDD-6C1B-4B7B-8E1D-6C84DD7A3A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F572-0A1B-47FA-B0EC-DEBB3B33DED5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EEDD-6C1B-4B7B-8E1D-6C84DD7A3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F572-0A1B-47FA-B0EC-DEBB3B33DED5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EEDD-6C1B-4B7B-8E1D-6C84DD7A3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F8CF572-0A1B-47FA-B0EC-DEBB3B33DED5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A60EEDD-6C1B-4B7B-8E1D-6C84DD7A3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F8CF572-0A1B-47FA-B0EC-DEBB3B33DED5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A60EEDD-6C1B-4B7B-8E1D-6C84DD7A3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F8CF572-0A1B-47FA-B0EC-DEBB3B33DED5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A60EEDD-6C1B-4B7B-8E1D-6C84DD7A3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3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3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</a:t>
            </a:r>
          </a:p>
          <a:p>
            <a:pPr algn="ctr"/>
            <a:r>
              <a:rPr lang="ru-RU" sz="33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РАЗВИТИЕМ </a:t>
            </a:r>
            <a:r>
              <a:rPr lang="ru-RU" sz="33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ЕДИНОГО </a:t>
            </a:r>
            <a:r>
              <a:rPr lang="ru-RU" sz="33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ПРАВОВОГО ОБРАЗОВАТЕЛЬНОГО </a:t>
            </a:r>
            <a:r>
              <a:rPr lang="ru-RU" sz="33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ПРОСТРАНСТВА </a:t>
            </a:r>
          </a:p>
          <a:p>
            <a:pPr algn="ctr"/>
            <a:r>
              <a:rPr lang="ru-RU" sz="33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3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ИННОВАЦИОННОМ ОБРАЗОВАТЕЛЬНОМ КЛАСТЕРЕ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400" b="1" i="1" dirty="0"/>
          </a:p>
          <a:p>
            <a:pPr algn="r"/>
            <a:r>
              <a:rPr lang="ru-RU" sz="2400" b="1" i="1" dirty="0"/>
              <a:t>М.В. Туберозова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к.п.н</a:t>
            </a:r>
            <a:r>
              <a:rPr lang="ru-RU" sz="2400" b="1" i="1" dirty="0" smtClean="0"/>
              <a:t>. ,</a:t>
            </a:r>
            <a:endParaRPr lang="ru-RU" sz="2400" b="1" i="1" dirty="0"/>
          </a:p>
          <a:p>
            <a:pPr algn="r"/>
            <a:r>
              <a:rPr lang="ru-RU" sz="2400" b="1" i="1" dirty="0"/>
              <a:t>руководитель </a:t>
            </a:r>
            <a:r>
              <a:rPr lang="ru-RU" sz="2400" b="1" i="1" dirty="0" smtClean="0"/>
              <a:t>РИП</a:t>
            </a:r>
          </a:p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Смоленск, 2016</a:t>
            </a:r>
            <a:endParaRPr lang="ru-RU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052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920879" cy="1440160"/>
          </a:xfrm>
        </p:spPr>
        <p:txBody>
          <a:bodyPr>
            <a:normAutofit fontScale="90000"/>
          </a:bodyPr>
          <a:lstStyle/>
          <a:p>
            <a:pPr>
              <a:lnSpc>
                <a:spcPct val="75000"/>
              </a:lnSpc>
            </a:pPr>
            <a:r>
              <a:rPr lang="ru-RU" sz="4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Всероссийский день</a:t>
            </a:r>
            <a:b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правовой помощи детям</a:t>
            </a:r>
            <a:r>
              <a:rPr lang="ru-RU" sz="4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«Дети детям о правах»</a:t>
            </a:r>
            <a:br>
              <a:rPr lang="ru-RU" sz="4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9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User\Desktop\ФОТО СШ № 14\ФОТО, Д.С. СТРИЖ\20141118_10424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3941978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esktop\ФОТО СШ № 14\ФОТО, Д.С. СТРИЖ\20141118_10321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389066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0545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817582"/>
            <a:ext cx="7776864" cy="1202485"/>
          </a:xfrm>
        </p:spPr>
        <p:txBody>
          <a:bodyPr>
            <a:no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Областной конкурс 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«Система школьной медиации»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User\Desktop\ФОТО СШ № 14\Медиация конкурс\IMG_211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374441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ФОТО СШ № 14\Медиация конкурс\IMG_214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920"/>
            <a:ext cx="381642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3188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Расширение границ взаимодействия</a:t>
            </a:r>
            <a:endParaRPr lang="ru-RU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2122312"/>
            <a:ext cx="4176463" cy="8202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</a:rPr>
              <a:t>УЧАСТНИКИ </a:t>
            </a:r>
            <a:endParaRPr lang="ru-RU" sz="1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СЕМИНАРА-ПРАКТИКУМА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 В </a:t>
            </a:r>
            <a:r>
              <a:rPr lang="ru-RU" sz="1800" dirty="0" smtClean="0">
                <a:solidFill>
                  <a:schemeClr val="tx1"/>
                </a:solidFill>
              </a:rPr>
              <a:t>ВЯЗЬМА-БРЯНСКОЙ ШКОЛЕ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ОТКРЫТЫЙ УРОК 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В МБОУ «СШ № 2» 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г. ДЕСНОГОРСКА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42" y="3155490"/>
            <a:ext cx="3671622" cy="279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14" y="3140967"/>
            <a:ext cx="3532599" cy="28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5967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836712"/>
            <a:ext cx="7992888" cy="1027241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i="1" dirty="0">
                <a:solidFill>
                  <a:srgbClr val="C00000"/>
                </a:solidFill>
              </a:rPr>
              <a:t/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Международная конференция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27984" y="2121407"/>
            <a:ext cx="3888432" cy="375586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11560" y="1844824"/>
            <a:ext cx="2952328" cy="4104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Ресурсы развития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образовательной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среды для эффективной самореализации личности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г.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Брест, 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2016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 descr="G:\ФОТО, Конференция в Бресте 2016\IMG_28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60848"/>
            <a:ext cx="482453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0288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17582"/>
            <a:ext cx="7344815" cy="1891338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Международная конференция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Брест 2016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Медиация как механизм развития правового образовательного пространства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ФОТО, Конференция в Бресте 2016\IMG_27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389417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ФОТО, Конференция в Бресте 2016\IMG_2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388843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7684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Мониторинговая программа</a:t>
            </a:r>
            <a:r>
              <a:rPr lang="ru-RU" sz="4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19257"/>
            <a:ext cx="7200800" cy="360381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/>
              <a:t>правовая основа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/>
              <a:t>оценки </a:t>
            </a:r>
            <a:r>
              <a:rPr lang="ru-RU" sz="3600" b="1" dirty="0"/>
              <a:t>эффективности инновационной </a:t>
            </a:r>
            <a:r>
              <a:rPr lang="ru-RU" sz="3600" b="1" dirty="0" smtClean="0"/>
              <a:t>деятельности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/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(оценочная шкала: 3 – высокий,  2 – средний;  1 </a:t>
            </a:r>
            <a:r>
              <a:rPr lang="ru-RU" b="1" dirty="0" smtClean="0"/>
              <a:t>– низкий</a:t>
            </a:r>
            <a:r>
              <a:rPr lang="ru-RU" b="1" dirty="0"/>
              <a:t>;  0 </a:t>
            </a:r>
            <a:r>
              <a:rPr lang="ru-RU" b="1" dirty="0" smtClean="0"/>
              <a:t>– показатель </a:t>
            </a:r>
            <a:r>
              <a:rPr lang="ru-RU" b="1" dirty="0"/>
              <a:t>отсутствует)</a:t>
            </a:r>
            <a:endParaRPr lang="ru-RU" dirty="0"/>
          </a:p>
          <a:p>
            <a:pPr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4891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Перспективы развития</a:t>
            </a:r>
            <a:endParaRPr lang="ru-RU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700808"/>
            <a:ext cx="7488832" cy="4248472"/>
          </a:xfrm>
        </p:spPr>
        <p:txBody>
          <a:bodyPr>
            <a:normAutofit fontScale="92500"/>
          </a:bodyPr>
          <a:lstStyle/>
          <a:p>
            <a:pPr marL="457200" indent="-457200">
              <a:spcBef>
                <a:spcPts val="1200"/>
              </a:spcBef>
              <a:buAutoNum type="arabicPeriod"/>
            </a:pPr>
            <a:r>
              <a:rPr lang="ru-RU" b="1" dirty="0" smtClean="0"/>
              <a:t>Активное взаимодействие руководителей ОО по реализации цели и задач инновационного проекта. 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ru-RU" b="1" dirty="0" smtClean="0"/>
              <a:t>Продуктивное участие педагогических работников в конкурсах проектов, направленных на развитие ресурсов, в том числе, материально-технического и финансово-экономического. 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ru-RU" b="1" dirty="0" smtClean="0"/>
              <a:t>Разработка совместных актуальных проектов и инновационных программ с новыми партнерами  школами г. </a:t>
            </a:r>
            <a:r>
              <a:rPr lang="ru-RU" b="1" dirty="0" err="1" smtClean="0"/>
              <a:t>Новогрудка</a:t>
            </a:r>
            <a:r>
              <a:rPr lang="ru-RU" b="1" dirty="0" smtClean="0"/>
              <a:t> и г. Минска.</a:t>
            </a:r>
            <a:endParaRPr lang="ru-RU" b="1" dirty="0"/>
          </a:p>
          <a:p>
            <a:pPr marL="0" indent="0">
              <a:spcBef>
                <a:spcPts val="0"/>
              </a:spcBef>
              <a:buNone/>
            </a:pP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9579247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776864" cy="120248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Региональная инновационная площадка</a:t>
            </a:r>
            <a:endParaRPr lang="ru-RU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19256"/>
            <a:ext cx="7416824" cy="383002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 ЕДИНОГО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ПРАВОВОГО ОБРАЗОВАТЕЛЬНОГО ПРОСТРАНСТВА В ИННОВАЦИОННОМ ОБРАЗОВАТЕЛЬНОМ КЛАСТЕРЕ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2800" b="1" dirty="0" smtClean="0"/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i="1" dirty="0" smtClean="0"/>
              <a:t>ПРИКАЗ ГАУ  ДПОС «СОИРО»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i="1" dirty="0" smtClean="0"/>
              <a:t>от  12.12.2014 № 129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9587891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817582"/>
            <a:ext cx="7776864" cy="120248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Тематика инновационной деятельности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19257"/>
            <a:ext cx="7200800" cy="3603812"/>
          </a:xfrm>
        </p:spPr>
        <p:txBody>
          <a:bodyPr>
            <a:normAutofit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2014 </a:t>
            </a:r>
            <a:r>
              <a:rPr lang="ru-RU" dirty="0" smtClean="0"/>
              <a:t> - </a:t>
            </a:r>
            <a:r>
              <a:rPr lang="ru-RU" b="1" dirty="0" smtClean="0"/>
              <a:t>Модель развития единого правового образовательного пространства в инновационном образовательном кластере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2015</a:t>
            </a:r>
            <a:r>
              <a:rPr lang="ru-RU" b="1" dirty="0" smtClean="0"/>
              <a:t> – Ресурсы развития  единого правового образовательного пространства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2016</a:t>
            </a:r>
            <a:r>
              <a:rPr lang="ru-RU" b="1" dirty="0"/>
              <a:t> </a:t>
            </a:r>
            <a:r>
              <a:rPr lang="ru-RU" b="1" dirty="0" smtClean="0"/>
              <a:t>– Мониторинг развития </a:t>
            </a:r>
            <a:r>
              <a:rPr lang="ru-RU" b="1" dirty="0"/>
              <a:t>единого правового образовательного пространства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2017</a:t>
            </a:r>
            <a:r>
              <a:rPr lang="ru-RU" b="1" dirty="0" smtClean="0"/>
              <a:t> – Управление развитием </a:t>
            </a:r>
            <a:r>
              <a:rPr lang="ru-RU" b="1" dirty="0"/>
              <a:t>единого правового образовательного пространства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0002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Подходы к созданию системы управления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2420887"/>
            <a:ext cx="6349320" cy="33021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Системный</a:t>
            </a:r>
          </a:p>
          <a:p>
            <a:pPr marL="0" indent="0" algn="ctr">
              <a:buNone/>
            </a:pPr>
            <a:r>
              <a:rPr lang="ru-RU" sz="4000" b="1" dirty="0" smtClean="0"/>
              <a:t>Кластерный</a:t>
            </a:r>
          </a:p>
          <a:p>
            <a:pPr marL="0" indent="0" algn="ctr">
              <a:buNone/>
            </a:pPr>
            <a:r>
              <a:rPr lang="ru-RU" sz="4000" b="1" dirty="0" smtClean="0"/>
              <a:t>Функциональный</a:t>
            </a:r>
          </a:p>
          <a:p>
            <a:pPr marL="0" indent="0" algn="ctr">
              <a:buNone/>
            </a:pPr>
            <a:r>
              <a:rPr lang="ru-RU" sz="4000" b="1" dirty="0" smtClean="0"/>
              <a:t>Ресурсный</a:t>
            </a:r>
          </a:p>
          <a:p>
            <a:pPr marL="0" indent="0" algn="ctr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452182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9"/>
            <a:ext cx="7920879" cy="108012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Инновационный</a:t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образовательный кластер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7632848" cy="43204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 dirty="0" smtClean="0"/>
              <a:t>группа </a:t>
            </a:r>
            <a:r>
              <a:rPr lang="ru-RU" sz="3200" b="1" i="1" dirty="0"/>
              <a:t>учебных </a:t>
            </a:r>
            <a:r>
              <a:rPr lang="ru-RU" sz="3200" b="1" i="1" dirty="0" smtClean="0"/>
              <a:t>заведений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Детский </a:t>
            </a:r>
            <a:r>
              <a:rPr lang="ru-RU" b="1" dirty="0">
                <a:solidFill>
                  <a:srgbClr val="C00000"/>
                </a:solidFill>
              </a:rPr>
              <a:t>сад № 29 «Стриж</a:t>
            </a:r>
            <a:r>
              <a:rPr lang="ru-RU" b="1" dirty="0" smtClean="0">
                <a:solidFill>
                  <a:srgbClr val="C00000"/>
                </a:solidFill>
              </a:rPr>
              <a:t>»,</a:t>
            </a:r>
            <a:endParaRPr lang="ru-RU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«Средняя школа № 14</a:t>
            </a:r>
            <a:r>
              <a:rPr lang="ru-RU" b="1" dirty="0" smtClean="0">
                <a:solidFill>
                  <a:srgbClr val="C00000"/>
                </a:solidFill>
              </a:rPr>
              <a:t>», «</a:t>
            </a:r>
            <a:r>
              <a:rPr lang="ru-RU" b="1" dirty="0">
                <a:solidFill>
                  <a:srgbClr val="C00000"/>
                </a:solidFill>
              </a:rPr>
              <a:t>Средняя школа № 35</a:t>
            </a:r>
            <a:r>
              <a:rPr lang="ru-RU" b="1" dirty="0" smtClean="0">
                <a:solidFill>
                  <a:srgbClr val="C00000"/>
                </a:solidFill>
              </a:rPr>
              <a:t>»,</a:t>
            </a:r>
            <a:endParaRPr lang="ru-RU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«Центр дополнительного образования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800" b="1" dirty="0" smtClean="0"/>
              <a:t>связанных между собой </a:t>
            </a:r>
            <a:r>
              <a:rPr lang="ru-RU" sz="2800" b="1" u="sng" dirty="0" smtClean="0"/>
              <a:t>общей целью</a:t>
            </a:r>
            <a:r>
              <a:rPr lang="ru-RU" sz="2800" b="1" dirty="0" smtClean="0"/>
              <a:t>,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800" b="1" dirty="0" smtClean="0"/>
              <a:t>локализованных </a:t>
            </a:r>
            <a:r>
              <a:rPr lang="ru-RU" sz="2800" b="1" dirty="0"/>
              <a:t>на одной территории, </a:t>
            </a:r>
            <a:endParaRPr lang="ru-RU" sz="2800" b="1" dirty="0" smtClean="0"/>
          </a:p>
          <a:p>
            <a:pPr marL="0" indent="36000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800" b="1" dirty="0" smtClean="0"/>
              <a:t>взаимодействующих и конкурирующих между собой.</a:t>
            </a:r>
            <a:endParaRPr lang="ru-RU" b="1" i="1" dirty="0" smtClean="0"/>
          </a:p>
        </p:txBody>
      </p:sp>
    </p:spTree>
    <p:extLst>
      <p:ext uri="{BB962C8B-B14F-4D97-AF65-F5344CB8AC3E}">
        <p14:creationId xmlns:p14="http://schemas.microsoft.com/office/powerpoint/2010/main" val="32792648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792089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Управленческий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функциональный цикл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066630"/>
              </p:ext>
            </p:extLst>
          </p:nvPr>
        </p:nvGraphicFramePr>
        <p:xfrm>
          <a:off x="467544" y="1592796"/>
          <a:ext cx="82809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3484515" y="2873379"/>
            <a:ext cx="2893921" cy="2767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Регулятивно-коррекционная</a:t>
            </a:r>
            <a:endParaRPr lang="ru-RU" sz="16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5826383" y="2791162"/>
            <a:ext cx="401801" cy="39017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843808" y="4149080"/>
            <a:ext cx="640708" cy="21602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2683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4800" b="1" dirty="0" smtClean="0">
                <a:solidFill>
                  <a:srgbClr val="C00000"/>
                </a:solidFill>
              </a:rPr>
              <a:t/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Законы организации</a:t>
            </a:r>
            <a:r>
              <a:rPr lang="ru-RU" sz="4800" b="1" dirty="0" smtClean="0">
                <a:solidFill>
                  <a:srgbClr val="C00000"/>
                </a:solidFill>
              </a:rPr>
              <a:t/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700808"/>
            <a:ext cx="7560840" cy="4403310"/>
          </a:xfrm>
        </p:spPr>
        <p:txBody>
          <a:bodyPr>
            <a:normAutofit/>
          </a:bodyPr>
          <a:lstStyle/>
          <a:p>
            <a:pPr marL="0" indent="360000">
              <a:spcBef>
                <a:spcPts val="0"/>
              </a:spcBef>
            </a:pPr>
            <a:r>
              <a:rPr lang="ru-RU" sz="4000" b="1" dirty="0" smtClean="0"/>
              <a:t>Закон синергии</a:t>
            </a:r>
          </a:p>
          <a:p>
            <a:pPr marL="0" indent="360000">
              <a:spcBef>
                <a:spcPts val="0"/>
              </a:spcBef>
            </a:pPr>
            <a:r>
              <a:rPr lang="ru-RU" sz="4000" b="1" dirty="0"/>
              <a:t>Закон </a:t>
            </a:r>
            <a:r>
              <a:rPr lang="ru-RU" sz="4000" b="1" dirty="0" smtClean="0"/>
              <a:t>развития систем</a:t>
            </a:r>
          </a:p>
          <a:p>
            <a:pPr marL="0" indent="360000">
              <a:spcBef>
                <a:spcPts val="0"/>
              </a:spcBef>
            </a:pPr>
            <a:r>
              <a:rPr lang="ru-RU" sz="4000" b="1" dirty="0" smtClean="0"/>
              <a:t>Закон самосохранения</a:t>
            </a:r>
          </a:p>
          <a:p>
            <a:pPr marL="0" indent="360000">
              <a:spcBef>
                <a:spcPts val="0"/>
              </a:spcBef>
            </a:pPr>
            <a:r>
              <a:rPr lang="ru-RU" sz="4000" b="1" dirty="0" smtClean="0"/>
              <a:t>Закон информированности и упорядоченности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800502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stya\Desktop\444.jpg"/>
          <p:cNvPicPr>
            <a:picLocks noChangeAspect="1" noChangeArrowheads="1"/>
          </p:cNvPicPr>
          <p:nvPr/>
        </p:nvPicPr>
        <p:blipFill>
          <a:blip r:embed="rId2" cstate="print"/>
          <a:srcRect l="8202" r="84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C:\Users\Nastya\Desktop\555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6259">
            <a:off x="2302218" y="2227055"/>
            <a:ext cx="4752276" cy="3114675"/>
          </a:xfrm>
          <a:prstGeom prst="rect">
            <a:avLst/>
          </a:prstGeom>
          <a:noFill/>
        </p:spPr>
      </p:pic>
      <p:pic>
        <p:nvPicPr>
          <p:cNvPr id="25" name="Picture 6" descr="C:\Users\Nastya\Desktop\5555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16747">
            <a:off x="2557176" y="1730101"/>
            <a:ext cx="4869144" cy="3114675"/>
          </a:xfrm>
          <a:prstGeom prst="rect">
            <a:avLst/>
          </a:prstGeom>
          <a:noFill/>
        </p:spPr>
      </p:pic>
      <p:pic>
        <p:nvPicPr>
          <p:cNvPr id="26" name="Picture 6" descr="C:\Users\Nastya\Desktop\5555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603674">
            <a:off x="2048933" y="1532139"/>
            <a:ext cx="4758406" cy="3114675"/>
          </a:xfrm>
          <a:prstGeom prst="rect">
            <a:avLst/>
          </a:prstGeom>
          <a:noFill/>
        </p:spPr>
      </p:pic>
      <p:pic>
        <p:nvPicPr>
          <p:cNvPr id="27" name="Picture 6" descr="C:\Users\Nastya\Desktop\5555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029431">
            <a:off x="1853144" y="1940804"/>
            <a:ext cx="4737115" cy="3114675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3557544" y="2636912"/>
            <a:ext cx="2028911" cy="571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ln w="6600">
                  <a:solidFill>
                    <a:srgbClr val="AA2B1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A2B1E"/>
                  </a:outerShdw>
                </a:effectLst>
              </a:rPr>
              <a:t>ИННОВАЦИОННЫЙ</a:t>
            </a:r>
          </a:p>
          <a:p>
            <a:pPr algn="ctr"/>
            <a:r>
              <a:rPr lang="ru-RU" sz="1600" b="1" dirty="0" smtClean="0">
                <a:ln w="6600">
                  <a:solidFill>
                    <a:srgbClr val="AA2B1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A2B1E"/>
                  </a:outerShdw>
                </a:effectLst>
              </a:rPr>
              <a:t>ОБРАЗОВАТЕЛЬНЫЙ</a:t>
            </a:r>
          </a:p>
          <a:p>
            <a:pPr algn="ctr"/>
            <a:r>
              <a:rPr lang="ru-RU" sz="1600" b="1" dirty="0" smtClean="0">
                <a:ln w="6600">
                  <a:solidFill>
                    <a:srgbClr val="AA2B1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A2B1E"/>
                  </a:outerShdw>
                </a:effectLst>
              </a:rPr>
              <a:t>КЛАСТЕР</a:t>
            </a:r>
            <a:endParaRPr lang="ru-RU" sz="1600" b="1" dirty="0">
              <a:ln w="6600">
                <a:solidFill>
                  <a:srgbClr val="AA2B1E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AA2B1E"/>
                </a:outerShdw>
              </a:effectLst>
            </a:endParaRPr>
          </a:p>
        </p:txBody>
      </p:sp>
      <p:grpSp>
        <p:nvGrpSpPr>
          <p:cNvPr id="1033" name="Группа 1032"/>
          <p:cNvGrpSpPr/>
          <p:nvPr/>
        </p:nvGrpSpPr>
        <p:grpSpPr>
          <a:xfrm>
            <a:off x="-14432" y="12283"/>
            <a:ext cx="9179247" cy="6831610"/>
            <a:chOff x="-14432" y="12283"/>
            <a:chExt cx="9179247" cy="6831610"/>
          </a:xfrm>
        </p:grpSpPr>
        <p:sp>
          <p:nvSpPr>
            <p:cNvPr id="1032" name="Овальная выноска 1031"/>
            <p:cNvSpPr/>
            <p:nvPr/>
          </p:nvSpPr>
          <p:spPr>
            <a:xfrm>
              <a:off x="5813617" y="12283"/>
              <a:ext cx="3300303" cy="1328485"/>
            </a:xfrm>
            <a:prstGeom prst="wedgeEllipseCallout">
              <a:avLst>
                <a:gd name="adj1" fmla="val -54887"/>
                <a:gd name="adj2" fmla="val 140975"/>
              </a:avLst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Аппарат Уполномоченного по правам человека в Смоленской обл.</a:t>
              </a:r>
              <a:endPara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Овальная выноска 54"/>
            <p:cNvSpPr/>
            <p:nvPr/>
          </p:nvSpPr>
          <p:spPr>
            <a:xfrm>
              <a:off x="6300192" y="5515408"/>
              <a:ext cx="2864623" cy="1328485"/>
            </a:xfrm>
            <a:prstGeom prst="wedgeEllipseCallout">
              <a:avLst>
                <a:gd name="adj1" fmla="val -73993"/>
                <a:gd name="adj2" fmla="val -133390"/>
              </a:avLst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СОИРО, </a:t>
              </a:r>
              <a:r>
                <a:rPr lang="ru-RU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СмолГУ</a:t>
              </a:r>
              <a:r>
                <a:rPr lang="ru-RU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СГУ, СФМЮИ, СГИИ</a:t>
              </a:r>
            </a:p>
          </p:txBody>
        </p:sp>
        <p:sp>
          <p:nvSpPr>
            <p:cNvPr id="56" name="Овальная выноска 55"/>
            <p:cNvSpPr/>
            <p:nvPr/>
          </p:nvSpPr>
          <p:spPr>
            <a:xfrm>
              <a:off x="825" y="5502477"/>
              <a:ext cx="2864623" cy="1328485"/>
            </a:xfrm>
            <a:prstGeom prst="wedgeEllipseCallout">
              <a:avLst>
                <a:gd name="adj1" fmla="val 74526"/>
                <a:gd name="adj2" fmla="val -135302"/>
              </a:avLst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Управление образования и молодежной политики </a:t>
              </a:r>
            </a:p>
          </p:txBody>
        </p:sp>
        <p:sp>
          <p:nvSpPr>
            <p:cNvPr id="57" name="Овальная выноска 56"/>
            <p:cNvSpPr/>
            <p:nvPr/>
          </p:nvSpPr>
          <p:spPr>
            <a:xfrm>
              <a:off x="-14432" y="32827"/>
              <a:ext cx="2864623" cy="1328485"/>
            </a:xfrm>
            <a:prstGeom prst="wedgeEllipseCallout">
              <a:avLst>
                <a:gd name="adj1" fmla="val 73639"/>
                <a:gd name="adj2" fmla="val 140975"/>
              </a:avLst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Департамент по образованию, науке и делам молодежи</a:t>
              </a:r>
            </a:p>
          </p:txBody>
        </p:sp>
      </p:grpSp>
      <p:grpSp>
        <p:nvGrpSpPr>
          <p:cNvPr id="1025" name="Группа 1024"/>
          <p:cNvGrpSpPr/>
          <p:nvPr/>
        </p:nvGrpSpPr>
        <p:grpSpPr>
          <a:xfrm>
            <a:off x="1453952" y="764704"/>
            <a:ext cx="6286400" cy="5636915"/>
            <a:chOff x="1047320" y="420978"/>
            <a:chExt cx="7232658" cy="6239283"/>
          </a:xfrm>
        </p:grpSpPr>
        <p:sp>
          <p:nvSpPr>
            <p:cNvPr id="31" name="Овал 30"/>
            <p:cNvSpPr/>
            <p:nvPr/>
          </p:nvSpPr>
          <p:spPr>
            <a:xfrm>
              <a:off x="1047320" y="420978"/>
              <a:ext cx="7232658" cy="6239283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128962" y="899195"/>
              <a:ext cx="3058684" cy="9919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prstTxWarp prst="textArchUp">
                <a:avLst>
                  <a:gd name="adj" fmla="val 6823322"/>
                </a:avLst>
              </a:prstTxWarp>
              <a:spAutoFit/>
            </a:bodyPr>
            <a:lstStyle/>
            <a:p>
              <a:pPr algn="ctr"/>
              <a:r>
                <a:rPr lang="ru-RU" sz="2800" b="1" dirty="0" smtClean="0">
                  <a:ln w="6600">
                    <a:solidFill>
                      <a:srgbClr val="AA2B1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AA2B1E"/>
                    </a:outerShdw>
                  </a:effectLst>
                </a:rPr>
                <a:t>Кадровый</a:t>
              </a:r>
              <a:endParaRPr lang="ru-RU" sz="2800" b="1" dirty="0">
                <a:ln w="6600">
                  <a:solidFill>
                    <a:srgbClr val="AA2B1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A2B1E"/>
                  </a:outerShdw>
                </a:effectLst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 rot="19407907">
              <a:off x="3716805" y="4046696"/>
              <a:ext cx="4228337" cy="13538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2800" b="1" dirty="0" smtClean="0">
                  <a:ln w="6600">
                    <a:solidFill>
                      <a:srgbClr val="AA2B1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AA2B1E"/>
                    </a:outerShdw>
                  </a:effectLst>
                </a:rPr>
                <a:t>Информационно-</a:t>
              </a:r>
            </a:p>
            <a:p>
              <a:pPr algn="ctr"/>
              <a:r>
                <a:rPr lang="ru-RU" sz="2800" b="1" dirty="0" smtClean="0">
                  <a:ln w="6600">
                    <a:solidFill>
                      <a:srgbClr val="AA2B1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AA2B1E"/>
                    </a:outerShdw>
                  </a:effectLst>
                </a:rPr>
                <a:t>методический</a:t>
              </a:r>
              <a:endParaRPr lang="ru-RU" sz="2800" b="1" dirty="0">
                <a:ln w="6600">
                  <a:solidFill>
                    <a:srgbClr val="AA2B1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A2B1E"/>
                  </a:outerShdw>
                </a:effectLst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 rot="18199020">
              <a:off x="647565" y="2114876"/>
              <a:ext cx="4363189" cy="12237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prstTxWarp prst="textArchUp">
                <a:avLst>
                  <a:gd name="adj" fmla="val 7583527"/>
                </a:avLst>
              </a:prstTxWarp>
              <a:spAutoFit/>
            </a:bodyPr>
            <a:lstStyle/>
            <a:p>
              <a:pPr algn="ctr"/>
              <a:r>
                <a:rPr lang="ru-RU" sz="2800" b="1" dirty="0" smtClean="0">
                  <a:ln w="6600">
                    <a:solidFill>
                      <a:srgbClr val="AA2B1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AA2B1E"/>
                    </a:outerShdw>
                  </a:effectLst>
                </a:rPr>
                <a:t>Материально-</a:t>
              </a:r>
            </a:p>
            <a:p>
              <a:pPr algn="ctr"/>
              <a:r>
                <a:rPr lang="ru-RU" sz="2800" b="1" dirty="0" smtClean="0">
                  <a:ln w="6600">
                    <a:solidFill>
                      <a:srgbClr val="AA2B1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AA2B1E"/>
                    </a:outerShdw>
                  </a:effectLst>
                </a:rPr>
                <a:t>технический</a:t>
              </a:r>
              <a:endParaRPr lang="ru-RU" sz="2800" b="1" dirty="0">
                <a:ln w="6600">
                  <a:solidFill>
                    <a:srgbClr val="AA2B1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A2B1E"/>
                  </a:outerShdw>
                </a:effectLst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 rot="3408515">
              <a:off x="5081730" y="2134524"/>
              <a:ext cx="3058684" cy="86154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prstTxWarp prst="textArchUp">
                <a:avLst>
                  <a:gd name="adj" fmla="val 6823322"/>
                </a:avLst>
              </a:prstTxWarp>
              <a:spAutoFit/>
            </a:bodyPr>
            <a:lstStyle/>
            <a:p>
              <a:pPr algn="ctr"/>
              <a:r>
                <a:rPr lang="ru-RU" sz="2800" b="1" dirty="0" smtClean="0">
                  <a:ln w="6600">
                    <a:solidFill>
                      <a:srgbClr val="AA2B1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AA2B1E"/>
                    </a:outerShdw>
                  </a:effectLst>
                </a:rPr>
                <a:t>Финансово-</a:t>
              </a:r>
            </a:p>
            <a:p>
              <a:pPr algn="ctr"/>
              <a:r>
                <a:rPr lang="ru-RU" sz="2800" b="1" dirty="0" smtClean="0">
                  <a:ln w="6600">
                    <a:solidFill>
                      <a:srgbClr val="AA2B1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AA2B1E"/>
                    </a:outerShdw>
                  </a:effectLst>
                </a:rPr>
                <a:t>экономический</a:t>
              </a:r>
              <a:endParaRPr lang="ru-RU" sz="2800" b="1" dirty="0">
                <a:ln w="6600">
                  <a:solidFill>
                    <a:srgbClr val="AA2B1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A2B1E"/>
                  </a:outerShdw>
                </a:effectLst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 rot="2202257">
              <a:off x="1172764" y="3674169"/>
              <a:ext cx="4228337" cy="13538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2800" b="1" dirty="0" smtClean="0">
                  <a:ln w="6600">
                    <a:solidFill>
                      <a:srgbClr val="AA2B1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AA2B1E"/>
                    </a:outerShdw>
                  </a:effectLst>
                </a:rPr>
                <a:t>Нормативно-</a:t>
              </a:r>
            </a:p>
            <a:p>
              <a:pPr algn="ctr"/>
              <a:r>
                <a:rPr lang="ru-RU" sz="2800" b="1" dirty="0" smtClean="0">
                  <a:ln w="6600">
                    <a:solidFill>
                      <a:srgbClr val="AA2B1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AA2B1E"/>
                    </a:outerShdw>
                  </a:effectLst>
                </a:rPr>
                <a:t>правовой</a:t>
              </a:r>
              <a:endParaRPr lang="ru-RU" sz="2800" b="1" dirty="0">
                <a:ln w="6600">
                  <a:solidFill>
                    <a:srgbClr val="AA2B1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A2B1E"/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173175" y="2175602"/>
            <a:ext cx="2900797" cy="2573428"/>
            <a:chOff x="3093907" y="2147550"/>
            <a:chExt cx="2900797" cy="2573428"/>
          </a:xfrm>
          <a:effectLst>
            <a:outerShdw blurRad="50800" dist="1524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2" name="Овал 1"/>
            <p:cNvSpPr/>
            <p:nvPr/>
          </p:nvSpPr>
          <p:spPr>
            <a:xfrm>
              <a:off x="3093907" y="2147550"/>
              <a:ext cx="2900797" cy="2573428"/>
            </a:xfrm>
            <a:prstGeom prst="ellipse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4" name="Прямая соединительная линия 3"/>
            <p:cNvCxnSpPr>
              <a:stCxn id="2" idx="0"/>
              <a:endCxn id="2" idx="4"/>
            </p:cNvCxnSpPr>
            <p:nvPr/>
          </p:nvCxnSpPr>
          <p:spPr>
            <a:xfrm>
              <a:off x="4544306" y="2147550"/>
              <a:ext cx="0" cy="2573428"/>
            </a:xfrm>
            <a:prstGeom prst="line">
              <a:avLst/>
            </a:prstGeom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>
              <a:stCxn id="2" idx="2"/>
              <a:endCxn id="2" idx="6"/>
            </p:cNvCxnSpPr>
            <p:nvPr/>
          </p:nvCxnSpPr>
          <p:spPr>
            <a:xfrm>
              <a:off x="3093907" y="3434264"/>
              <a:ext cx="2900797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Прямоугольник 14"/>
            <p:cNvSpPr/>
            <p:nvPr/>
          </p:nvSpPr>
          <p:spPr>
            <a:xfrm>
              <a:off x="3150276" y="2989866"/>
              <a:ext cx="1428760" cy="285752"/>
            </a:xfrm>
            <a:prstGeom prst="rect">
              <a:avLst/>
            </a:prstGeom>
            <a:noFill/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16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МБОУ </a:t>
              </a:r>
              <a:br>
                <a:rPr lang="ru-RU" sz="16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</a:br>
              <a:r>
                <a:rPr lang="ru-RU" sz="16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«СШ № 14»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509394" y="2960504"/>
              <a:ext cx="1428760" cy="285752"/>
            </a:xfrm>
            <a:prstGeom prst="rect">
              <a:avLst/>
            </a:prstGeom>
            <a:noFill/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16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МБУ ДО </a:t>
              </a:r>
              <a:br>
                <a:rPr lang="ru-RU" sz="16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</a:br>
              <a:r>
                <a:rPr lang="ru-RU" sz="16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«ЦДО»</a:t>
              </a:r>
              <a:endPara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567992" y="3485768"/>
              <a:ext cx="1263105" cy="285752"/>
            </a:xfrm>
            <a:prstGeom prst="rect">
              <a:avLst/>
            </a:prstGeom>
            <a:noFill/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16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МБДОУ </a:t>
              </a:r>
              <a:r>
                <a:rPr lang="ru-RU" sz="16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/>
              </a:r>
              <a:br>
                <a:rPr lang="ru-RU" sz="16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</a:br>
              <a:r>
                <a:rPr lang="ru-RU" sz="16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«ДС №29 </a:t>
              </a:r>
            </a:p>
            <a:p>
              <a:pPr algn="ctr"/>
              <a:r>
                <a:rPr lang="ru-RU" sz="16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Стриж»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150276" y="3562186"/>
              <a:ext cx="1428760" cy="285752"/>
            </a:xfrm>
            <a:prstGeom prst="rect">
              <a:avLst/>
            </a:prstGeom>
            <a:noFill/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16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МБОУ </a:t>
              </a:r>
              <a:br>
                <a:rPr lang="ru-RU" sz="16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</a:br>
              <a:r>
                <a:rPr lang="ru-RU" sz="16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«СШ № 35»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740709" y="18717"/>
            <a:ext cx="1678594" cy="953126"/>
            <a:chOff x="8649984" y="-107181"/>
            <a:chExt cx="2893692" cy="1643074"/>
          </a:xfrm>
        </p:grpSpPr>
        <p:pic>
          <p:nvPicPr>
            <p:cNvPr id="7" name="Picture 3" descr="C:\Users\Nastya\Desktop\111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800194" y="-107181"/>
              <a:ext cx="2743482" cy="1643074"/>
            </a:xfrm>
            <a:prstGeom prst="rect">
              <a:avLst/>
            </a:prstGeom>
            <a:noFill/>
          </p:spPr>
        </p:pic>
        <p:sp>
          <p:nvSpPr>
            <p:cNvPr id="21" name="Прямоугольник 20"/>
            <p:cNvSpPr/>
            <p:nvPr/>
          </p:nvSpPr>
          <p:spPr>
            <a:xfrm>
              <a:off x="8649984" y="827551"/>
              <a:ext cx="2841148" cy="46933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prstTxWarp prst="textArchDown">
                <a:avLst>
                  <a:gd name="adj" fmla="val 19808530"/>
                </a:avLst>
              </a:prstTxWarp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1600" b="1" dirty="0" smtClean="0">
                  <a:ln w="11430"/>
                  <a:gradFill>
                    <a:gsLst>
                      <a:gs pos="0">
                        <a:srgbClr val="B9CA1A">
                          <a:tint val="90000"/>
                          <a:satMod val="120000"/>
                        </a:srgbClr>
                      </a:gs>
                      <a:gs pos="25000">
                        <a:srgbClr val="B9CA1A">
                          <a:tint val="93000"/>
                          <a:satMod val="120000"/>
                        </a:srgbClr>
                      </a:gs>
                      <a:gs pos="50000">
                        <a:srgbClr val="B9CA1A">
                          <a:shade val="89000"/>
                          <a:satMod val="110000"/>
                        </a:srgbClr>
                      </a:gs>
                      <a:gs pos="75000">
                        <a:srgbClr val="B9CA1A">
                          <a:tint val="93000"/>
                          <a:satMod val="120000"/>
                        </a:srgbClr>
                      </a:gs>
                      <a:gs pos="100000">
                        <a:srgbClr val="B9CA1A">
                          <a:tint val="90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Десногорск</a:t>
              </a:r>
              <a:endParaRPr lang="ru-RU" sz="1600" b="1" dirty="0">
                <a:ln w="11430"/>
                <a:gradFill>
                  <a:gsLst>
                    <a:gs pos="0">
                      <a:srgbClr val="B9CA1A">
                        <a:tint val="90000"/>
                        <a:satMod val="120000"/>
                      </a:srgbClr>
                    </a:gs>
                    <a:gs pos="25000">
                      <a:srgbClr val="B9CA1A">
                        <a:tint val="93000"/>
                        <a:satMod val="120000"/>
                      </a:srgbClr>
                    </a:gs>
                    <a:gs pos="50000">
                      <a:srgbClr val="B9CA1A">
                        <a:shade val="89000"/>
                        <a:satMod val="110000"/>
                      </a:srgbClr>
                    </a:gs>
                    <a:gs pos="75000">
                      <a:srgbClr val="B9CA1A">
                        <a:tint val="93000"/>
                        <a:satMod val="120000"/>
                      </a:srgbClr>
                    </a:gs>
                    <a:gs pos="100000">
                      <a:srgbClr val="B9CA1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286644" y="3857628"/>
            <a:ext cx="1648114" cy="953126"/>
            <a:chOff x="8773134" y="-107181"/>
            <a:chExt cx="2841148" cy="1643074"/>
          </a:xfrm>
        </p:grpSpPr>
        <p:pic>
          <p:nvPicPr>
            <p:cNvPr id="48" name="Picture 3" descr="C:\Users\Nastya\Desktop\111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800194" y="-107181"/>
              <a:ext cx="2743482" cy="1643074"/>
            </a:xfrm>
            <a:prstGeom prst="rect">
              <a:avLst/>
            </a:prstGeom>
            <a:noFill/>
          </p:spPr>
        </p:pic>
        <p:sp>
          <p:nvSpPr>
            <p:cNvPr id="49" name="Прямоугольник 48"/>
            <p:cNvSpPr/>
            <p:nvPr/>
          </p:nvSpPr>
          <p:spPr>
            <a:xfrm>
              <a:off x="8773134" y="754872"/>
              <a:ext cx="2841148" cy="46933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prstTxWarp prst="textArchDown">
                <a:avLst>
                  <a:gd name="adj" fmla="val 19808530"/>
                </a:avLst>
              </a:prstTxWarp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1600" b="1" dirty="0" smtClean="0">
                  <a:ln w="11430"/>
                  <a:gradFill>
                    <a:gsLst>
                      <a:gs pos="0">
                        <a:srgbClr val="B9CA1A">
                          <a:tint val="90000"/>
                          <a:satMod val="120000"/>
                        </a:srgbClr>
                      </a:gs>
                      <a:gs pos="25000">
                        <a:srgbClr val="B9CA1A">
                          <a:tint val="93000"/>
                          <a:satMod val="120000"/>
                        </a:srgbClr>
                      </a:gs>
                      <a:gs pos="50000">
                        <a:srgbClr val="B9CA1A">
                          <a:shade val="89000"/>
                          <a:satMod val="110000"/>
                        </a:srgbClr>
                      </a:gs>
                      <a:gs pos="75000">
                        <a:srgbClr val="B9CA1A">
                          <a:tint val="93000"/>
                          <a:satMod val="120000"/>
                        </a:srgbClr>
                      </a:gs>
                      <a:gs pos="100000">
                        <a:srgbClr val="B9CA1A">
                          <a:tint val="90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Вязьма</a:t>
              </a:r>
              <a:endParaRPr lang="ru-RU" sz="1600" b="1" dirty="0">
                <a:ln w="11430"/>
                <a:gradFill>
                  <a:gsLst>
                    <a:gs pos="0">
                      <a:srgbClr val="B9CA1A">
                        <a:tint val="90000"/>
                        <a:satMod val="120000"/>
                      </a:srgbClr>
                    </a:gs>
                    <a:gs pos="25000">
                      <a:srgbClr val="B9CA1A">
                        <a:tint val="93000"/>
                        <a:satMod val="120000"/>
                      </a:srgbClr>
                    </a:gs>
                    <a:gs pos="50000">
                      <a:srgbClr val="B9CA1A">
                        <a:shade val="89000"/>
                        <a:satMod val="110000"/>
                      </a:srgbClr>
                    </a:gs>
                    <a:gs pos="75000">
                      <a:srgbClr val="B9CA1A">
                        <a:tint val="93000"/>
                        <a:satMod val="120000"/>
                      </a:srgbClr>
                    </a:gs>
                    <a:gs pos="100000">
                      <a:srgbClr val="B9CA1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428992" y="2500306"/>
            <a:ext cx="5715008" cy="4357694"/>
            <a:chOff x="789428" y="-230331"/>
            <a:chExt cx="9851978" cy="7512137"/>
          </a:xfrm>
        </p:grpSpPr>
        <p:pic>
          <p:nvPicPr>
            <p:cNvPr id="51" name="Picture 3" descr="C:\Users\Nastya\Desktop\111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77108" y="-230331"/>
              <a:ext cx="2743482" cy="1519923"/>
            </a:xfrm>
            <a:prstGeom prst="rect">
              <a:avLst/>
            </a:prstGeom>
            <a:noFill/>
          </p:spPr>
        </p:pic>
        <p:sp>
          <p:nvSpPr>
            <p:cNvPr id="52" name="Прямоугольник 51"/>
            <p:cNvSpPr/>
            <p:nvPr/>
          </p:nvSpPr>
          <p:spPr>
            <a:xfrm>
              <a:off x="7800258" y="508572"/>
              <a:ext cx="2841148" cy="46933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prstTxWarp prst="textArchDown">
                <a:avLst>
                  <a:gd name="adj" fmla="val 19808530"/>
                </a:avLst>
              </a:prstTxWarp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1600" b="1" dirty="0" smtClean="0">
                  <a:ln w="11430"/>
                  <a:gradFill>
                    <a:gsLst>
                      <a:gs pos="0">
                        <a:srgbClr val="B9CA1A">
                          <a:tint val="90000"/>
                          <a:satMod val="120000"/>
                        </a:srgbClr>
                      </a:gs>
                      <a:gs pos="25000">
                        <a:srgbClr val="B9CA1A">
                          <a:tint val="93000"/>
                          <a:satMod val="120000"/>
                        </a:srgbClr>
                      </a:gs>
                      <a:gs pos="50000">
                        <a:srgbClr val="B9CA1A">
                          <a:shade val="89000"/>
                          <a:satMod val="110000"/>
                        </a:srgbClr>
                      </a:gs>
                      <a:gs pos="75000">
                        <a:srgbClr val="B9CA1A">
                          <a:tint val="93000"/>
                          <a:satMod val="120000"/>
                        </a:srgbClr>
                      </a:gs>
                      <a:gs pos="100000">
                        <a:srgbClr val="B9CA1A">
                          <a:tint val="90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Дорогобуж</a:t>
              </a:r>
              <a:endParaRPr lang="ru-RU" sz="1600" b="1" dirty="0">
                <a:ln w="11430"/>
                <a:gradFill>
                  <a:gsLst>
                    <a:gs pos="0">
                      <a:srgbClr val="B9CA1A">
                        <a:tint val="90000"/>
                        <a:satMod val="120000"/>
                      </a:srgbClr>
                    </a:gs>
                    <a:gs pos="25000">
                      <a:srgbClr val="B9CA1A">
                        <a:tint val="93000"/>
                        <a:satMod val="120000"/>
                      </a:srgbClr>
                    </a:gs>
                    <a:gs pos="50000">
                      <a:srgbClr val="B9CA1A">
                        <a:shade val="89000"/>
                        <a:satMod val="110000"/>
                      </a:srgbClr>
                    </a:gs>
                    <a:gs pos="75000">
                      <a:srgbClr val="B9CA1A">
                        <a:tint val="93000"/>
                        <a:satMod val="120000"/>
                      </a:srgbClr>
                    </a:gs>
                    <a:gs pos="100000">
                      <a:srgbClr val="B9CA1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pic>
          <p:nvPicPr>
            <p:cNvPr id="53" name="Picture 3" descr="C:\Users\Nastya\Desktop\111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12578" y="5638732"/>
              <a:ext cx="2743482" cy="1643074"/>
            </a:xfrm>
            <a:prstGeom prst="rect">
              <a:avLst/>
            </a:prstGeom>
            <a:noFill/>
          </p:spPr>
        </p:pic>
        <p:sp>
          <p:nvSpPr>
            <p:cNvPr id="54" name="Прямоугольник 53"/>
            <p:cNvSpPr/>
            <p:nvPr/>
          </p:nvSpPr>
          <p:spPr>
            <a:xfrm>
              <a:off x="789428" y="6542945"/>
              <a:ext cx="2841148" cy="46933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prstTxWarp prst="textArchDown">
                <a:avLst>
                  <a:gd name="adj" fmla="val 19808530"/>
                </a:avLst>
              </a:prstTxWarp>
              <a:spAutoFit/>
            </a:bodyPr>
            <a:lstStyle/>
            <a:p>
              <a:pPr algn="ctr"/>
              <a:r>
                <a:rPr lang="ru-RU" sz="1600" b="1" dirty="0" smtClean="0">
                  <a:ln w="12700" cmpd="sng">
                    <a:solidFill>
                      <a:srgbClr val="64A73B"/>
                    </a:solidFill>
                    <a:prstDash val="solid"/>
                  </a:ln>
                  <a:gradFill>
                    <a:gsLst>
                      <a:gs pos="0">
                        <a:srgbClr val="64A73B"/>
                      </a:gs>
                      <a:gs pos="4000">
                        <a:srgbClr val="64A73B">
                          <a:lumMod val="60000"/>
                          <a:lumOff val="40000"/>
                        </a:srgbClr>
                      </a:gs>
                      <a:gs pos="87000">
                        <a:srgbClr val="64A73B">
                          <a:lumMod val="20000"/>
                          <a:lumOff val="80000"/>
                        </a:srgbClr>
                      </a:gs>
                    </a:gsLst>
                    <a:lin ang="5400000"/>
                  </a:gradFill>
                </a:rPr>
                <a:t>Калуга</a:t>
              </a:r>
              <a:endParaRPr lang="ru-RU" sz="1600" b="1" dirty="0">
                <a:ln w="12700" cmpd="sng">
                  <a:solidFill>
                    <a:srgbClr val="64A73B"/>
                  </a:solidFill>
                  <a:prstDash val="solid"/>
                </a:ln>
                <a:gradFill>
                  <a:gsLst>
                    <a:gs pos="0">
                      <a:srgbClr val="64A73B"/>
                    </a:gs>
                    <a:gs pos="4000">
                      <a:srgbClr val="64A73B">
                        <a:lumMod val="60000"/>
                        <a:lumOff val="40000"/>
                      </a:srgbClr>
                    </a:gs>
                    <a:gs pos="87000">
                      <a:srgbClr val="64A73B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1034" name="Прямоугольник 1033"/>
          <p:cNvSpPr/>
          <p:nvPr/>
        </p:nvSpPr>
        <p:spPr>
          <a:xfrm>
            <a:off x="824" y="37988"/>
            <a:ext cx="91130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rgbClr val="EB560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РАЗВИТИЕ </a:t>
            </a:r>
          </a:p>
          <a:p>
            <a:pPr algn="ctr"/>
            <a:r>
              <a:rPr lang="ru-RU" sz="3600" b="1" dirty="0" smtClean="0">
                <a:ln w="10160">
                  <a:solidFill>
                    <a:srgbClr val="EB560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ЕДИНОГО ПРАВОВОГО </a:t>
            </a:r>
          </a:p>
          <a:p>
            <a:pPr algn="ctr"/>
            <a:r>
              <a:rPr lang="ru-RU" sz="3600" b="1" dirty="0" smtClean="0">
                <a:ln w="10160">
                  <a:solidFill>
                    <a:srgbClr val="EB560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ОБРАЗОВАТЕЛЬНОГО ПРОСТРАНСТВА</a:t>
            </a:r>
            <a:endParaRPr lang="ru-RU" sz="3600" b="1" dirty="0">
              <a:ln w="10160">
                <a:solidFill>
                  <a:srgbClr val="EB560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-428660" y="2357430"/>
            <a:ext cx="2377277" cy="2667638"/>
            <a:chOff x="-4391634" y="-2816490"/>
            <a:chExt cx="4098137" cy="4598685"/>
          </a:xfrm>
        </p:grpSpPr>
        <p:pic>
          <p:nvPicPr>
            <p:cNvPr id="44" name="Picture 3" descr="C:\Users\Nastya\Desktop\111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3406430" y="-2816490"/>
              <a:ext cx="2743482" cy="1643074"/>
            </a:xfrm>
            <a:prstGeom prst="rect">
              <a:avLst/>
            </a:prstGeom>
            <a:noFill/>
          </p:spPr>
        </p:pic>
        <p:sp>
          <p:nvSpPr>
            <p:cNvPr id="45" name="Прямоугольник 44"/>
            <p:cNvSpPr/>
            <p:nvPr/>
          </p:nvSpPr>
          <p:spPr>
            <a:xfrm>
              <a:off x="-3283280" y="-1831286"/>
              <a:ext cx="2841148" cy="46933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prstTxWarp prst="textArchDown">
                <a:avLst>
                  <a:gd name="adj" fmla="val 19808530"/>
                </a:avLst>
              </a:prstTxWarp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1600" b="1" dirty="0" smtClean="0">
                  <a:ln w="11430"/>
                  <a:solidFill>
                    <a:prstClr val="white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Брест</a:t>
              </a:r>
              <a:endParaRPr lang="ru-RU" sz="16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-4391634" y="863694"/>
              <a:ext cx="2841148" cy="46933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prstTxWarp prst="textArchDown">
                <a:avLst>
                  <a:gd name="adj" fmla="val 19808530"/>
                </a:avLst>
              </a:prstTxWarp>
              <a:spAutoFit/>
            </a:bodyPr>
            <a:lstStyle/>
            <a:p>
              <a:pPr algn="ctr"/>
              <a:endParaRPr lang="ru-RU" sz="1600" b="1" dirty="0">
                <a:ln w="12700" cmpd="sng">
                  <a:solidFill>
                    <a:srgbClr val="64A73B"/>
                  </a:solidFill>
                  <a:prstDash val="solid"/>
                </a:ln>
                <a:gradFill>
                  <a:gsLst>
                    <a:gs pos="0">
                      <a:srgbClr val="64A73B"/>
                    </a:gs>
                    <a:gs pos="4000">
                      <a:srgbClr val="64A73B">
                        <a:lumMod val="60000"/>
                        <a:lumOff val="40000"/>
                      </a:srgbClr>
                    </a:gs>
                    <a:gs pos="87000">
                      <a:srgbClr val="64A73B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endParaRPr>
            </a:p>
          </p:txBody>
        </p:sp>
        <p:pic>
          <p:nvPicPr>
            <p:cNvPr id="59" name="Picture 3" descr="C:\Users\Nastya\Desktop\111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3036979" y="139121"/>
              <a:ext cx="2743482" cy="1643074"/>
            </a:xfrm>
            <a:prstGeom prst="rect">
              <a:avLst/>
            </a:prstGeom>
            <a:noFill/>
          </p:spPr>
        </p:pic>
        <p:sp>
          <p:nvSpPr>
            <p:cNvPr id="61" name="Прямоугольник 60"/>
            <p:cNvSpPr/>
            <p:nvPr/>
          </p:nvSpPr>
          <p:spPr>
            <a:xfrm>
              <a:off x="-3160129" y="1124325"/>
              <a:ext cx="2841149" cy="46933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prstTxWarp prst="textArchDown">
                <a:avLst>
                  <a:gd name="adj" fmla="val 19808530"/>
                </a:avLst>
              </a:prstTxWarp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1600" b="1" dirty="0" err="1" smtClean="0">
                  <a:ln w="11430"/>
                  <a:solidFill>
                    <a:prstClr val="white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Новогрудок</a:t>
              </a:r>
              <a:endParaRPr lang="ru-RU" sz="16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5328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14356"/>
            <a:ext cx="7632848" cy="77042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Обобщение опыта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4784"/>
            <a:ext cx="7704856" cy="4752528"/>
          </a:xfrm>
        </p:spPr>
        <p:txBody>
          <a:bodyPr>
            <a:normAutofit fontScale="25000" lnSpcReduction="20000"/>
          </a:bodyPr>
          <a:lstStyle/>
          <a:p>
            <a:pPr marL="0" lv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C00000"/>
                </a:solidFill>
              </a:rPr>
              <a:t>Статьи, 2016 г: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7200" dirty="0" smtClean="0"/>
              <a:t>Правовая </a:t>
            </a:r>
            <a:r>
              <a:rPr lang="ru-RU" sz="7200" dirty="0"/>
              <a:t>культура: формирование отношений в образовательном пространстве </a:t>
            </a:r>
            <a:r>
              <a:rPr lang="ru-RU" sz="7200" dirty="0" smtClean="0"/>
              <a:t>(РИНЦ) 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7200" dirty="0" smtClean="0"/>
              <a:t>Условия </a:t>
            </a:r>
            <a:r>
              <a:rPr lang="ru-RU" sz="7200" dirty="0"/>
              <a:t>развития единого правового образовательного пространства в инновационном образовательном кластере </a:t>
            </a:r>
            <a:r>
              <a:rPr lang="ru-RU" sz="7200" dirty="0" smtClean="0"/>
              <a:t>(РИНЦ)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7200" dirty="0" smtClean="0"/>
              <a:t>Система </a:t>
            </a:r>
            <a:r>
              <a:rPr lang="ru-RU" sz="7200" dirty="0"/>
              <a:t>школьной медиации как механизм развития единого правового образовательного пространства </a:t>
            </a:r>
            <a:r>
              <a:rPr lang="ru-RU" sz="7200" dirty="0" smtClean="0"/>
              <a:t>(РИНЦ)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7200" dirty="0" smtClean="0"/>
              <a:t>Мониторинговая программа как правовая основа оценки эффективности инновационных проектов (РИНЦ)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>
                <a:solidFill>
                  <a:srgbClr val="C00000"/>
                </a:solidFill>
              </a:rPr>
              <a:t>Основной </a:t>
            </a:r>
            <a:r>
              <a:rPr lang="ru-RU" sz="7200" b="1" dirty="0">
                <a:solidFill>
                  <a:srgbClr val="C00000"/>
                </a:solidFill>
              </a:rPr>
              <a:t>исследовательский </a:t>
            </a:r>
            <a:r>
              <a:rPr lang="ru-RU" sz="7200" b="1" dirty="0" smtClean="0">
                <a:solidFill>
                  <a:srgbClr val="C00000"/>
                </a:solidFill>
              </a:rPr>
              <a:t>конкурс (РГНФ) 2015, 2016 г.</a:t>
            </a:r>
            <a:endParaRPr lang="ru-RU" sz="7200" dirty="0">
              <a:solidFill>
                <a:srgbClr val="C00000"/>
              </a:solidFill>
            </a:endParaRP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>
                <a:solidFill>
                  <a:srgbClr val="C00000"/>
                </a:solidFill>
              </a:rPr>
              <a:t>Баннер </a:t>
            </a:r>
            <a:r>
              <a:rPr lang="ru-RU" sz="7200" b="1" dirty="0">
                <a:solidFill>
                  <a:srgbClr val="C00000"/>
                </a:solidFill>
              </a:rPr>
              <a:t>на сайте </a:t>
            </a:r>
            <a:r>
              <a:rPr lang="ru-RU" sz="7200" dirty="0"/>
              <a:t>Аппарата Уполномоченного по правам человека в Смоленской области 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/>
              <a:t>«Правовое просвещение детей»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>
                <a:solidFill>
                  <a:srgbClr val="C00000"/>
                </a:solidFill>
              </a:rPr>
              <a:t>Областной конкурс: </a:t>
            </a:r>
            <a:r>
              <a:rPr lang="ru-RU" sz="7200" dirty="0" smtClean="0"/>
              <a:t>Система школьной медиации (2 место), </a:t>
            </a:r>
            <a:r>
              <a:rPr lang="ru-RU" sz="7200" dirty="0"/>
              <a:t> </a:t>
            </a:r>
            <a:r>
              <a:rPr lang="ru-RU" sz="7200" dirty="0" smtClean="0"/>
              <a:t>      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>
                <a:solidFill>
                  <a:srgbClr val="C00000"/>
                </a:solidFill>
              </a:rPr>
              <a:t>Городская неделя науки: </a:t>
            </a:r>
            <a:r>
              <a:rPr lang="ru-RU" sz="7200" dirty="0" smtClean="0"/>
              <a:t>Служба школьной медиации «Согласие», 2016</a:t>
            </a:r>
          </a:p>
          <a:p>
            <a:pPr marL="0" lvl="0" indent="457200">
              <a:spcBef>
                <a:spcPts val="0"/>
              </a:spcBef>
              <a:buNone/>
            </a:pPr>
            <a:endParaRPr lang="ru-RU" sz="3600" dirty="0"/>
          </a:p>
          <a:p>
            <a:pPr marL="0" indent="0">
              <a:spcBef>
                <a:spcPts val="0"/>
              </a:spcBef>
              <a:buNone/>
            </a:pPr>
            <a:endParaRPr 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7253268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2651</TotalTime>
  <Words>439</Words>
  <Application>Microsoft Office PowerPoint</Application>
  <PresentationFormat>Экран (4:3)</PresentationFormat>
  <Paragraphs>114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Brush Script MT</vt:lpstr>
      <vt:lpstr>Constantia</vt:lpstr>
      <vt:lpstr>Franklin Gothic Book</vt:lpstr>
      <vt:lpstr>Rage Italic</vt:lpstr>
      <vt:lpstr>Tahoma</vt:lpstr>
      <vt:lpstr>Times New Roman</vt:lpstr>
      <vt:lpstr>Кнопка</vt:lpstr>
      <vt:lpstr>Презентация PowerPoint</vt:lpstr>
      <vt:lpstr>Региональная инновационная площадка</vt:lpstr>
      <vt:lpstr>Тематика инновационной деятельности</vt:lpstr>
      <vt:lpstr>Подходы к созданию системы управления</vt:lpstr>
      <vt:lpstr>Инновационный образовательный кластер</vt:lpstr>
      <vt:lpstr> Управленческий  функциональный цикл</vt:lpstr>
      <vt:lpstr> Законы организации  </vt:lpstr>
      <vt:lpstr>Презентация PowerPoint</vt:lpstr>
      <vt:lpstr>Обобщение опыта</vt:lpstr>
      <vt:lpstr> Всероссийский день  правовой помощи детям «Дети детям о правах» </vt:lpstr>
      <vt:lpstr>Областной конкурс  «Система школьной медиации»</vt:lpstr>
      <vt:lpstr>Расширение границ взаимодействия</vt:lpstr>
      <vt:lpstr> Международная конференция  </vt:lpstr>
      <vt:lpstr>Международная конференция  г. Брест 2016 Медиация как механизм развития правового образовательного пространства</vt:lpstr>
      <vt:lpstr>  Мониторинговая программа   </vt:lpstr>
      <vt:lpstr>Перспективы развития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user</cp:lastModifiedBy>
  <cp:revision>177</cp:revision>
  <dcterms:created xsi:type="dcterms:W3CDTF">2014-05-26T12:00:11Z</dcterms:created>
  <dcterms:modified xsi:type="dcterms:W3CDTF">2017-02-09T13:31:52Z</dcterms:modified>
</cp:coreProperties>
</file>